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806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dc_shp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hs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53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48675" y="11113"/>
            <a:ext cx="660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318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962025" y="165100"/>
            <a:ext cx="71437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600" b="0">
              <a:latin typeface="Arial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04800" y="59436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1200">
                <a:solidFill>
                  <a:srgbClr val="FFCC00"/>
                </a:solidFill>
                <a:latin typeface="Arial" charset="0"/>
              </a:rPr>
              <a:t>The information provided in this briefing is considered provisional and preliminary and will not be officially released by the Centers for Disease Control and Prevention until 1100 EDT hours daily. </a:t>
            </a:r>
          </a:p>
          <a:p>
            <a:pPr>
              <a:spcBef>
                <a:spcPct val="20000"/>
              </a:spcBef>
              <a:defRPr/>
            </a:pPr>
            <a:endParaRPr lang="en-US" sz="1200">
              <a:solidFill>
                <a:srgbClr val="FFCC00"/>
              </a:solidFill>
              <a:latin typeface="Arial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200">
                <a:solidFill>
                  <a:srgbClr val="FFCC00"/>
                </a:solidFill>
                <a:latin typeface="Arial" charset="0"/>
              </a:rPr>
              <a:t>Pre-decision/Draft</a:t>
            </a:r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236220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87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9D9579-3D57-4003-BFFE-8C2409324787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943C-039F-407A-A493-42F631C977C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9063" y="6284913"/>
            <a:ext cx="1023937" cy="496887"/>
            <a:chOff x="4752" y="3696"/>
            <a:chExt cx="645" cy="313"/>
          </a:xfrm>
        </p:grpSpPr>
        <p:pic>
          <p:nvPicPr>
            <p:cNvPr id="1033" name="Picture 8" descr="cdc_shp_blue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109" y="3785"/>
              <a:ext cx="28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9" descr="Hhswhite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752" y="3696"/>
              <a:ext cx="312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695325" y="871538"/>
            <a:ext cx="77152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695325" y="871538"/>
            <a:ext cx="77152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02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534150"/>
            <a:ext cx="762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1" sz="1200" b="0">
                <a:solidFill>
                  <a:schemeClr val="bg1"/>
                </a:solidFill>
              </a:defRPr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1026" name="Rectangle 18"/>
          <p:cNvSpPr>
            <a:spLocks noChangeArrowheads="1"/>
          </p:cNvSpPr>
          <p:nvPr/>
        </p:nvSpPr>
        <p:spPr bwMode="auto">
          <a:xfrm>
            <a:off x="990600" y="6305550"/>
            <a:ext cx="7696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1200">
                <a:solidFill>
                  <a:srgbClr val="FF0000"/>
                </a:solidFill>
              </a:rPr>
              <a:t>novel 2009-H1N1 –10 Nov 2009 </a:t>
            </a:r>
          </a:p>
          <a:p>
            <a:pPr eaLnBrk="0" hangingPunct="0">
              <a:defRPr/>
            </a:pPr>
            <a:r>
              <a:rPr lang="en-US" sz="1000">
                <a:solidFill>
                  <a:srgbClr val="FFCC00"/>
                </a:solidFill>
                <a:latin typeface="Arial" charset="0"/>
              </a:rPr>
              <a:t>Data are provisional and will not be officially released by the CDC until 1100 EDT</a:t>
            </a:r>
            <a:endParaRPr lang="en-US" sz="1000" b="0">
              <a:solidFill>
                <a:srgbClr val="FFCC00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en-US" sz="1000" b="0">
                <a:solidFill>
                  <a:srgbClr val="FFCC00"/>
                </a:solidFill>
                <a:latin typeface="Arial" charset="0"/>
              </a:rPr>
              <a:t>   Internal Use Only (FIUO)---For Official Use Only (FOUO)  -Sensitive But Unclassified (SBU) - </a:t>
            </a:r>
            <a:r>
              <a:rPr lang="en-US" sz="1000">
                <a:solidFill>
                  <a:srgbClr val="FFCC00"/>
                </a:solidFill>
                <a:latin typeface="Arial" charset="0"/>
              </a:rPr>
              <a:t>NOT FOR FURTHER DISTRIBUTION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4/11/2011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E46837-BD3A-4FA3-BA17-A881C5AAA1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hosted134.renlearn.com/51925/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0" y="3657600"/>
            <a:ext cx="2895600" cy="2133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It’s your health. </a:t>
            </a:r>
          </a:p>
          <a:p>
            <a:r>
              <a:rPr lang="en-US" sz="3600" dirty="0" smtClean="0"/>
              <a:t>Don’t go to the </a:t>
            </a:r>
          </a:p>
          <a:p>
            <a:r>
              <a:rPr lang="en-US" sz="3600" b="1" dirty="0" smtClean="0"/>
              <a:t>18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century.</a:t>
            </a:r>
            <a:endParaRPr lang="en-US" sz="36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Colonial Medicine</a:t>
            </a:r>
            <a:endParaRPr lang="en-US" dirty="0"/>
          </a:p>
        </p:txBody>
      </p:sp>
      <p:pic>
        <p:nvPicPr>
          <p:cNvPr id="5" name="Picture 4" descr="DSC_0906.JPG"/>
          <p:cNvPicPr>
            <a:picLocks noChangeAspect="1"/>
          </p:cNvPicPr>
          <p:nvPr/>
        </p:nvPicPr>
        <p:blipFill>
          <a:blip r:embed="rId2" cstate="print"/>
          <a:srcRect l="7979" r="4987"/>
          <a:stretch>
            <a:fillRect/>
          </a:stretch>
        </p:blipFill>
        <p:spPr>
          <a:xfrm>
            <a:off x="1016970" y="3200400"/>
            <a:ext cx="4443420" cy="339454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dirty="0" smtClean="0"/>
              <a:t>Apothecaries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762000" y="1066800"/>
            <a:ext cx="7924800" cy="3124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apothecaries were the doctors, pharmacists, and surgeons of the revolutionary times.</a:t>
            </a:r>
          </a:p>
          <a:p>
            <a:r>
              <a:rPr lang="en-US" dirty="0" smtClean="0"/>
              <a:t>They had many dirty instruments and were not very sanitary, leading to wound infections.</a:t>
            </a:r>
          </a:p>
          <a:p>
            <a:r>
              <a:rPr lang="en-US" dirty="0" smtClean="0"/>
              <a:t>Many modern treatments were based on the apothecaries’ methods.</a:t>
            </a:r>
          </a:p>
          <a:p>
            <a:r>
              <a:rPr lang="en-US" dirty="0" smtClean="0"/>
              <a:t> These are some of the apothecaries’ tools, photographed at a        re-enactment of the Battle of Boston Commons, July 4, 2010.</a:t>
            </a:r>
            <a:endParaRPr lang="en-US" dirty="0"/>
          </a:p>
        </p:txBody>
      </p:sp>
      <p:pic>
        <p:nvPicPr>
          <p:cNvPr id="4" name="Picture 3" descr="DSC_090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4160005"/>
            <a:ext cx="5029200" cy="242081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Diseases A-Z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Apoplexy(stroke)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Camp fever(typhus)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Edema (swelling of tissues)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err="1" smtClean="0"/>
              <a:t>Hematemesis</a:t>
            </a:r>
            <a:r>
              <a:rPr lang="en-US" sz="2800" dirty="0" smtClean="0"/>
              <a:t> (vomiting blood)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Mania (insanity)</a:t>
            </a:r>
          </a:p>
          <a:p>
            <a:r>
              <a:rPr lang="en-US" sz="2800" dirty="0" smtClean="0"/>
              <a:t>Pox (syphilis)</a:t>
            </a:r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Scrivener's Palsy (writer’s cramp)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Septicemia (blood poisoning)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Typhus (acute infectious fever)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Winter Fever (pneumonia)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Yellow Jacket (yellow fever)</a:t>
            </a:r>
            <a:endParaRPr lang="en-US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of the diseases from the previous page were believed to be cured by a simple concoction of herbs.</a:t>
            </a:r>
          </a:p>
          <a:p>
            <a:r>
              <a:rPr lang="en-US" dirty="0" smtClean="0"/>
              <a:t>If your condition was serious, depending on the level of seriousness, you might just be left to die.</a:t>
            </a:r>
          </a:p>
          <a:p>
            <a:r>
              <a:rPr lang="en-US" dirty="0" smtClean="0"/>
              <a:t>If you were injured, your limb might be amputated. Someone would hold you down when you were being operated on. Then the doctor would seal the wound with a heated pan or sew the wound together.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http://homepages.rootsweb.ancestry.com/</a:t>
            </a:r>
            <a:r>
              <a:rPr lang="en-US" dirty="0" smtClean="0"/>
              <a:t>​</a:t>
            </a:r>
            <a:r>
              <a:rPr lang="en-US" i="1" dirty="0" smtClean="0"/>
              <a:t>~</a:t>
            </a:r>
            <a:r>
              <a:rPr lang="en-US" i="1" dirty="0" err="1" smtClean="0"/>
              <a:t>sam</a:t>
            </a:r>
            <a:r>
              <a:rPr lang="en-US" i="1" dirty="0" smtClean="0"/>
              <a:t>/</a:t>
            </a:r>
            <a:r>
              <a:rPr lang="en-US" dirty="0" smtClean="0"/>
              <a:t>​</a:t>
            </a:r>
            <a:r>
              <a:rPr lang="en-US" i="1" dirty="0" smtClean="0"/>
              <a:t>disease.html.</a:t>
            </a:r>
            <a:r>
              <a:rPr lang="en-US" dirty="0" smtClean="0"/>
              <a:t>  Web. 8 Apr. 2011.</a:t>
            </a:r>
          </a:p>
          <a:p>
            <a:r>
              <a:rPr lang="en-US" i="1" dirty="0" smtClean="0">
                <a:hlinkClick r:id="rId2"/>
              </a:rPr>
              <a:t>https://hosted134.renlearn.com/51925/</a:t>
            </a:r>
            <a:r>
              <a:rPr lang="en-US" dirty="0" smtClean="0"/>
              <a:t>​. Web. 5 Apr. 2011.</a:t>
            </a:r>
          </a:p>
          <a:p>
            <a:r>
              <a:rPr lang="en-US" i="1" dirty="0" smtClean="0"/>
              <a:t>http://www.history.org/</a:t>
            </a:r>
            <a:r>
              <a:rPr lang="en-US" dirty="0" smtClean="0"/>
              <a:t>​</a:t>
            </a:r>
            <a:r>
              <a:rPr lang="en-US" i="1" dirty="0" err="1" smtClean="0"/>
              <a:t>Almanack</a:t>
            </a:r>
            <a:r>
              <a:rPr lang="en-US" i="1" dirty="0" smtClean="0"/>
              <a:t>/</a:t>
            </a:r>
            <a:r>
              <a:rPr lang="en-US" dirty="0" smtClean="0"/>
              <a:t>​</a:t>
            </a:r>
            <a:r>
              <a:rPr lang="en-US" i="1" dirty="0" smtClean="0"/>
              <a:t>life/</a:t>
            </a:r>
            <a:r>
              <a:rPr lang="en-US" dirty="0" smtClean="0"/>
              <a:t>​</a:t>
            </a:r>
            <a:r>
              <a:rPr lang="en-US" i="1" dirty="0" smtClean="0"/>
              <a:t>trades/</a:t>
            </a:r>
            <a:r>
              <a:rPr lang="en-US" dirty="0" smtClean="0"/>
              <a:t>​</a:t>
            </a:r>
            <a:r>
              <a:rPr lang="en-US" i="1" dirty="0" smtClean="0"/>
              <a:t>tradeapo.cfm .</a:t>
            </a:r>
            <a:r>
              <a:rPr lang="en-US" dirty="0" smtClean="0"/>
              <a:t>Web. 8 Apr. </a:t>
            </a:r>
            <a:r>
              <a:rPr lang="en-US" smtClean="0"/>
              <a:t>2011.</a:t>
            </a:r>
            <a:endParaRPr lang="en-US" dirty="0" smtClean="0"/>
          </a:p>
          <a:p>
            <a:r>
              <a:rPr lang="en-US" dirty="0" smtClean="0"/>
              <a:t>Edwin Tunis. </a:t>
            </a:r>
            <a:r>
              <a:rPr lang="en-US" i="1" dirty="0" smtClean="0"/>
              <a:t>Colonial Living</a:t>
            </a:r>
            <a:r>
              <a:rPr lang="en-US" dirty="0" smtClean="0"/>
              <a:t>. New York, NY: Thomas Y. Crowell Company, 1975. Print.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Theme1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94</TotalTime>
  <Words>295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Theme1</vt:lpstr>
      <vt:lpstr>Equity</vt:lpstr>
      <vt:lpstr>Colonial Medicine</vt:lpstr>
      <vt:lpstr>Apothecaries</vt:lpstr>
      <vt:lpstr>Colonial Diseases A-Z</vt:lpstr>
      <vt:lpstr>Cures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Colonial Medicine</dc:title>
  <dc:creator>WA</dc:creator>
  <cp:lastModifiedBy>WA</cp:lastModifiedBy>
  <cp:revision>19</cp:revision>
  <dcterms:created xsi:type="dcterms:W3CDTF">2011-04-06T19:15:43Z</dcterms:created>
  <dcterms:modified xsi:type="dcterms:W3CDTF">2011-04-11T15:10:54Z</dcterms:modified>
</cp:coreProperties>
</file>